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1414" r:id="rId3"/>
    <p:sldId id="1418" r:id="rId4"/>
    <p:sldId id="1415" r:id="rId5"/>
    <p:sldId id="1447" r:id="rId6"/>
    <p:sldId id="1448" r:id="rId7"/>
    <p:sldId id="1449" r:id="rId8"/>
    <p:sldId id="1419" r:id="rId9"/>
    <p:sldId id="1420" r:id="rId10"/>
    <p:sldId id="1421" r:id="rId11"/>
    <p:sldId id="1422" r:id="rId12"/>
    <p:sldId id="1423" r:id="rId13"/>
    <p:sldId id="1424" r:id="rId14"/>
    <p:sldId id="1438" r:id="rId15"/>
    <p:sldId id="1450" r:id="rId16"/>
    <p:sldId id="1439" r:id="rId17"/>
    <p:sldId id="1426" r:id="rId18"/>
    <p:sldId id="1452" r:id="rId19"/>
    <p:sldId id="1453" r:id="rId20"/>
    <p:sldId id="1454" r:id="rId21"/>
    <p:sldId id="1455" r:id="rId22"/>
    <p:sldId id="1456" r:id="rId23"/>
    <p:sldId id="1437" r:id="rId24"/>
  </p:sldIdLst>
  <p:sldSz cx="12192000" cy="6858000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80"/>
    <a:srgbClr val="008000"/>
    <a:srgbClr val="00CC99"/>
    <a:srgbClr val="0000CC"/>
    <a:srgbClr val="66FF33"/>
    <a:srgbClr val="9900FF"/>
    <a:srgbClr val="FF3300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9" autoAdjust="0"/>
    <p:restoredTop sz="94455" autoAdjust="0"/>
  </p:normalViewPr>
  <p:slideViewPr>
    <p:cSldViewPr>
      <p:cViewPr>
        <p:scale>
          <a:sx n="50" d="100"/>
          <a:sy n="50" d="100"/>
        </p:scale>
        <p:origin x="-720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2DC054-A325-45C9-9522-2E41644D6E06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651B11-2EE5-4ED2-8459-67FB90BDF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5519B83-49E8-49F2-876E-46B04CF89E02}" type="slidenum">
              <a:rPr lang="ru-RU" altLang="ru-RU" smtClean="0"/>
              <a:pPr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34CF693-D67B-40CE-BEF4-6CD64E946535}" type="slidenum">
              <a:rPr lang="ru-RU" altLang="ru-RU" smtClean="0"/>
              <a:pPr>
                <a:defRPr/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6032D4D-7979-4ECA-B524-3B29DD9E7FD7}" type="slidenum">
              <a:rPr lang="ru-RU" altLang="ru-RU" smtClean="0"/>
              <a:pPr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80F96-B5A2-47FF-A584-F200D7F0929F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02B8-476E-4A2C-8517-B1C1E5ADFCDD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8B8-96AE-4B83-9878-0CB32ED6B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2E39-00B7-4CA1-B8A4-BCB884A10246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0A1F-2F00-4E94-BEE3-65A30795D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6851-5EB7-4F42-B15E-D6F235923D0D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AA72-AE84-4999-B224-98BD588B6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6212-1DF5-4499-BDB9-E77AC9C5E758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325D-3945-4397-B0B9-A171D5BE8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7570-1A7E-4F54-B126-66AB16723DD1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55A-B45B-4FF6-9245-53632FB1E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773A-9BC3-461F-9B36-EE340BBFFE40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CA40-5FDD-412E-AB8B-8E52A46F8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A04-343B-4568-8305-5D56DD53198D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B1E7-24FB-405E-B491-8D48A4412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8677-AEFC-4A05-AE1D-90329FA16241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16F8-85E8-4298-A246-BEE4CC02D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E0A5-BEC4-4D6C-9FA3-869B0203FA59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B8DB-7C12-4A70-BDD3-DD5C47E52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21AF-5587-4D1D-87E9-0524BC90E7B8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7E74-D622-4AF2-9207-5A53A319AA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A489-95ED-4274-89CA-DB894CE1635F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FC9E-9EA6-46F8-963B-2A6F61154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D4293-E8C3-492B-825E-483E8314B3BC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28CFA4-163E-4809-A397-1EE317E94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3" Type="http://schemas.openxmlformats.org/officeDocument/2006/relationships/audio" Target="../media/audio24.wav"/><Relationship Id="rId7" Type="http://schemas.openxmlformats.org/officeDocument/2006/relationships/audio" Target="../media/audio2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30.wav"/><Relationship Id="rId7" Type="http://schemas.openxmlformats.org/officeDocument/2006/relationships/audio" Target="../media/audio3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3.wav"/><Relationship Id="rId5" Type="http://schemas.openxmlformats.org/officeDocument/2006/relationships/audio" Target="../media/audio32.wav"/><Relationship Id="rId4" Type="http://schemas.openxmlformats.org/officeDocument/2006/relationships/audio" Target="../media/audio3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3" Type="http://schemas.openxmlformats.org/officeDocument/2006/relationships/audio" Target="../media/audio24.wav"/><Relationship Id="rId7" Type="http://schemas.openxmlformats.org/officeDocument/2006/relationships/audio" Target="../media/audio2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3" Type="http://schemas.openxmlformats.org/officeDocument/2006/relationships/audio" Target="../media/audio30.wav"/><Relationship Id="rId7" Type="http://schemas.openxmlformats.org/officeDocument/2006/relationships/audio" Target="../media/audio3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3.wav"/><Relationship Id="rId5" Type="http://schemas.openxmlformats.org/officeDocument/2006/relationships/audio" Target="../media/audio32.wav"/><Relationship Id="rId4" Type="http://schemas.openxmlformats.org/officeDocument/2006/relationships/audio" Target="../media/audio3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9.wav"/><Relationship Id="rId3" Type="http://schemas.openxmlformats.org/officeDocument/2006/relationships/audio" Target="../media/audio25.wav"/><Relationship Id="rId7" Type="http://schemas.openxmlformats.org/officeDocument/2006/relationships/audio" Target="../media/audio3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9.wav"/><Relationship Id="rId3" Type="http://schemas.openxmlformats.org/officeDocument/2006/relationships/audio" Target="../media/audio25.wav"/><Relationship Id="rId7" Type="http://schemas.openxmlformats.org/officeDocument/2006/relationships/audio" Target="../media/audio38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image" Target="../media/image6.png"/><Relationship Id="rId5" Type="http://schemas.openxmlformats.org/officeDocument/2006/relationships/audio" Target="../media/audio10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11.png"/><Relationship Id="rId5" Type="http://schemas.openxmlformats.org/officeDocument/2006/relationships/audio" Target="../media/audio14.wav"/><Relationship Id="rId10" Type="http://schemas.openxmlformats.org/officeDocument/2006/relationships/image" Target="../media/image10.png"/><Relationship Id="rId4" Type="http://schemas.openxmlformats.org/officeDocument/2006/relationships/audio" Target="../media/audio1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8.wav"/><Relationship Id="rId7" Type="http://schemas.openxmlformats.org/officeDocument/2006/relationships/audio" Target="../media/audio17.wav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16.png"/><Relationship Id="rId5" Type="http://schemas.openxmlformats.org/officeDocument/2006/relationships/audio" Target="../media/audio15.wav"/><Relationship Id="rId10" Type="http://schemas.openxmlformats.org/officeDocument/2006/relationships/image" Target="../media/image15.png"/><Relationship Id="rId4" Type="http://schemas.openxmlformats.org/officeDocument/2006/relationships/audio" Target="../media/audio9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2143116"/>
            <a:ext cx="1219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tabLst>
                <a:tab pos="179388" algn="l"/>
              </a:tabLst>
              <a:defRPr/>
            </a:pPr>
            <a:r>
              <a:rPr lang="de-DE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 der Tür und am Fenster</a:t>
            </a:r>
            <a:endParaRPr lang="de-DE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eaLnBrk="1">
              <a:tabLst>
                <a:tab pos="179388" algn="l"/>
              </a:tabLst>
              <a:defRPr/>
            </a:pPr>
            <a:r>
              <a:rPr lang="ru-RU" sz="6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Возле двери и возле окна</a:t>
            </a:r>
            <a:endParaRPr lang="ru-RU" sz="6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716588"/>
            <a:ext cx="12190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Хмеленок</a:t>
            </a:r>
            <a:r>
              <a:rPr lang="en-US" sz="4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4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Николай Павлович</a:t>
            </a:r>
            <a:endParaRPr lang="en-US" sz="3200" b="1" i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портфель на сто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89"/>
            <a:ext cx="2809852" cy="2358269"/>
          </a:xfrm>
          <a:prstGeom prst="rect">
            <a:avLst/>
          </a:prstGeom>
          <a:noFill/>
        </p:spPr>
      </p:pic>
      <p:pic>
        <p:nvPicPr>
          <p:cNvPr id="25604" name="Picture 4" descr="парк осень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66" y="214290"/>
            <a:ext cx="3104887" cy="2286016"/>
          </a:xfrm>
          <a:prstGeom prst="rect">
            <a:avLst/>
          </a:prstGeom>
          <a:noFill/>
        </p:spPr>
      </p:pic>
      <p:pic>
        <p:nvPicPr>
          <p:cNvPr id="25603" name="Picture 3" descr="school_clipart_student_black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90" y="214290"/>
            <a:ext cx="1643075" cy="2163654"/>
          </a:xfrm>
          <a:prstGeom prst="rect">
            <a:avLst/>
          </a:prstGeom>
          <a:noFill/>
        </p:spPr>
      </p:pic>
      <p:pic>
        <p:nvPicPr>
          <p:cNvPr id="25602" name="Picture 2" descr="мальчик возле двер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0578" y="0"/>
            <a:ext cx="1428760" cy="2408022"/>
          </a:xfrm>
          <a:prstGeom prst="rect">
            <a:avLst/>
          </a:prstGeom>
          <a:noFill/>
        </p:spPr>
      </p:pic>
      <p:pic>
        <p:nvPicPr>
          <p:cNvPr id="25601" name="Picture 1" descr="учен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65886" y="214290"/>
            <a:ext cx="2088030" cy="2214578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0765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71056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95274" y="2786058"/>
            <a:ext cx="115967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  <a:tab pos="5668963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_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pfel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 die ___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ultasche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liegen ___ Tisch.	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  <a:tab pos="5668963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_ank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ste_t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___ Park.	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  <a:tab pos="5668963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Sch_lerin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teht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 Tafel.	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  <a:tab pos="5668963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Junge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ste_t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 Tür.	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  <a:tab pos="5668963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___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üler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steht __ Klasse.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Ответь на вопросы.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23560" name="Picture 8" descr="возле и на стуль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5"/>
            <a:ext cx="1738282" cy="1755159"/>
          </a:xfrm>
          <a:prstGeom prst="rect">
            <a:avLst/>
          </a:prstGeom>
          <a:noFill/>
        </p:spPr>
      </p:pic>
      <p:pic>
        <p:nvPicPr>
          <p:cNvPr id="23559" name="Picture 7" descr="девочка возле ок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714355"/>
            <a:ext cx="1500198" cy="1673905"/>
          </a:xfrm>
          <a:prstGeom prst="rect">
            <a:avLst/>
          </a:prstGeom>
          <a:noFill/>
        </p:spPr>
      </p:pic>
      <p:pic>
        <p:nvPicPr>
          <p:cNvPr id="23558" name="Picture 6" descr="девочка заходит в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670" y="714356"/>
            <a:ext cx="1683053" cy="1714512"/>
          </a:xfrm>
          <a:prstGeom prst="rect">
            <a:avLst/>
          </a:prstGeom>
          <a:noFill/>
        </p:spPr>
      </p:pic>
      <p:pic>
        <p:nvPicPr>
          <p:cNvPr id="23557" name="Picture 5" descr="у ок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0" y="714356"/>
            <a:ext cx="1300172" cy="1857388"/>
          </a:xfrm>
          <a:prstGeom prst="rect">
            <a:avLst/>
          </a:prstGeom>
          <a:noFill/>
        </p:spPr>
      </p:pic>
      <p:pic>
        <p:nvPicPr>
          <p:cNvPr id="23556" name="Picture 4" descr="мальчик возле двер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1818" y="642918"/>
            <a:ext cx="1143008" cy="1923156"/>
          </a:xfrm>
          <a:prstGeom prst="rect">
            <a:avLst/>
          </a:prstGeom>
          <a:noFill/>
        </p:spPr>
      </p:pic>
      <p:pic>
        <p:nvPicPr>
          <p:cNvPr id="23555" name="Picture 3" descr="на и около стол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7702" y="714356"/>
            <a:ext cx="2304049" cy="1571636"/>
          </a:xfrm>
          <a:prstGeom prst="rect">
            <a:avLst/>
          </a:prstGeom>
          <a:noFill/>
        </p:spPr>
      </p:pic>
      <p:pic>
        <p:nvPicPr>
          <p:cNvPr id="23554" name="Picture 2" descr="school_clipart_student_blackbo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5156" y="642918"/>
            <a:ext cx="1428760" cy="1893107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90336"/>
            <a:ext cx="12192000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die Katze?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das Mädchen?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die Schülerin?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das Mädchen?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der Junge?</a:t>
            </a:r>
          </a:p>
          <a:p>
            <a:pPr>
              <a:buFont typeface="Arial" pitchFamily="34" charset="0"/>
              <a:buChar char="•"/>
            </a:pPr>
            <a:endParaRPr lang="de-DE" sz="36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die Lampe?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sitzt die Katze?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liegt die Schultasche?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die Uhr?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 steht das Mädchen? </a:t>
            </a:r>
            <a:endParaRPr lang="ru-RU" sz="3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играет на пиан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2375916" cy="1428760"/>
          </a:xfrm>
          <a:prstGeom prst="rect">
            <a:avLst/>
          </a:prstGeom>
          <a:noFill/>
        </p:spPr>
      </p:pic>
      <p:pic>
        <p:nvPicPr>
          <p:cNvPr id="21509" name="Picture 5" descr="мальчик у доски отвеча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0" y="214290"/>
            <a:ext cx="1409690" cy="1714488"/>
          </a:xfrm>
          <a:prstGeom prst="rect">
            <a:avLst/>
          </a:prstGeom>
          <a:noFill/>
        </p:spPr>
      </p:pic>
      <p:pic>
        <p:nvPicPr>
          <p:cNvPr id="21508" name="Picture 4" descr="ложится сп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174" y="357166"/>
            <a:ext cx="2242492" cy="1357298"/>
          </a:xfrm>
          <a:prstGeom prst="rect">
            <a:avLst/>
          </a:prstGeom>
          <a:noFill/>
        </p:spPr>
      </p:pic>
      <p:pic>
        <p:nvPicPr>
          <p:cNvPr id="21507" name="Picture 3" descr="девочка пиш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4" y="285728"/>
            <a:ext cx="1468279" cy="1500198"/>
          </a:xfrm>
          <a:prstGeom prst="rect">
            <a:avLst/>
          </a:prstGeom>
          <a:noFill/>
        </p:spPr>
      </p:pic>
      <p:pic>
        <p:nvPicPr>
          <p:cNvPr id="21506" name="Picture 2" descr="лепит снегов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16" y="285728"/>
            <a:ext cx="1639392" cy="1500198"/>
          </a:xfrm>
          <a:prstGeom prst="rect">
            <a:avLst/>
          </a:prstGeom>
          <a:noFill/>
        </p:spPr>
      </p:pic>
      <p:pic>
        <p:nvPicPr>
          <p:cNvPr id="21505" name="Picture 1" descr="учатся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39404" y="214290"/>
            <a:ext cx="1714512" cy="1714512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452530" y="2071678"/>
            <a:ext cx="107394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sitzt der Junge?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steht der Schüler?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steht das Mädchen?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steht die Schülerin?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steht der Junge?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 sitzen die Kinder?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85728"/>
            <a:ext cx="1219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Что здесь не так? Исправь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ошибки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Der Tisch steht auf dem Fernseher. Die Tafel steht an der Schülerin. Die Wand hängt an der Tafel. Die Katze sitzt auf dem </a:t>
            </a:r>
            <a:r>
              <a:rPr kumimoji="0" lang="de-DE" sz="4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Teppich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Der Lehrer arbeitet im Krankenhaus. Der Spiegel steht auf dem Tisch. Das Buch liegt im Bleistift. Das Fensterbrett liegt auf dem Heft. Die Kinder lernen auf der Straße.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0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hier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0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6000" b="1" i="1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здесь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6844" y="1071546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dort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8876" y="1071546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там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5406" y="2071678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links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7438" y="2071678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6000" b="1" i="1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слева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5406" y="3214686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rechts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438" y="3214686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сп</a:t>
            </a:r>
            <a:r>
              <a:rPr lang="ru-RU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рава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5406" y="4429132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vorn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8876" y="4429132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спереди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3968" y="5572140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hinten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0314" y="5500702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сзади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in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5340" y="0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6000" b="1" i="1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здесь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1071546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там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6778" y="2071678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6000" b="1" i="1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слева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6778" y="3214686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сп</a:t>
            </a:r>
            <a:r>
              <a:rPr lang="ru-RU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рава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8216" y="4429132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спереди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9654" y="5500702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сзади</a:t>
            </a:r>
            <a:endParaRPr lang="ru-RU" sz="6000" b="1" i="1" dirty="0">
              <a:solidFill>
                <a:srgbClr val="FF0000"/>
              </a:solidFill>
              <a:ea typeface="Times New Roman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6132" y="0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hier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6132" y="1071546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dort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4694" y="2071678"/>
            <a:ext cx="2357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links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4694" y="3214686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rechts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24694" y="4429132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de-DE" sz="6000" b="1" i="1" dirty="0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vorn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53256" y="5572140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uk-UA" sz="6000" b="1" i="1" dirty="0" err="1" smtClean="0">
                <a:solidFill>
                  <a:srgbClr val="0000CC"/>
                </a:solidFill>
                <a:ea typeface="Times New Roman"/>
                <a:cs typeface="Arial" pitchFamily="34" charset="0"/>
              </a:rPr>
              <a:t>hinten</a:t>
            </a:r>
            <a:endParaRPr lang="ru-RU" sz="6000" b="1" i="1" dirty="0"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in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8084" y="285728"/>
            <a:ext cx="1195391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Сравни, так ли в вашем классе: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Tür ist links.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Fenster sind links.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Tafel hängt vorn.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Lehrer sitzt hinten.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Bücherschrank steht hinten.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Lehrertisch steht links</a:t>
            </a:r>
            <a:r>
              <a:rPr kumimoji="0" lang="de-DE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de-DE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на русский язык: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80"/>
                </a:solidFill>
                <a:ea typeface="Times New Roman" pitchFamily="18" charset="0"/>
                <a:cs typeface="Arial" pitchFamily="34" charset="0"/>
              </a:rPr>
              <a:t>links und rechts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493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rechts an der Wand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58"/>
            <a:ext cx="452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oben in der Mitte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4298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an der Tafel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3405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hinten rechts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7214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dort in der Ecke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95934" y="928670"/>
            <a:ext cx="659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слева и справа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5934" y="1857364"/>
            <a:ext cx="659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справа возле стены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5934" y="2786058"/>
            <a:ext cx="659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вверху посередине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5934" y="3714752"/>
            <a:ext cx="659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спереди возле доски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5934" y="4643446"/>
            <a:ext cx="659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сзади справа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5934" y="5572140"/>
            <a:ext cx="6596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там в углу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nks und 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hts 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ben in der Mi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rn 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inten 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rt in der Ec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на русский язык: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5993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unten an der Schulbank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4176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am Fenster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58"/>
            <a:ext cx="452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links am Bett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5306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rechts auf dem Tisch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2719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oben links</a:t>
            </a:r>
            <a:endParaRPr lang="de-DE" sz="4000" b="1" i="1" dirty="0" smtClean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72140"/>
            <a:ext cx="4298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an der Tafel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3190" y="928670"/>
            <a:ext cx="53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сзади возле парты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2524" y="1857364"/>
            <a:ext cx="536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спереди возле окна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2260" y="2786058"/>
            <a:ext cx="574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слева возле кровати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7930" y="3714752"/>
            <a:ext cx="5714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справа на столе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2476" y="4643446"/>
            <a:ext cx="5380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вверху слева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82914" y="5572140"/>
            <a:ext cx="570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спереди возле доски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ten an der Schulb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rn am Fen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nks am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chts auf dem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ben li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rn 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на русский язык: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7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слева и справа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57364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справа возле стены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6058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вверху посередине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14752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спереди возле доски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43446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сзади справа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7214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там в углу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0314" y="92867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80"/>
                </a:solidFill>
                <a:ea typeface="Times New Roman" pitchFamily="18" charset="0"/>
                <a:cs typeface="Arial" pitchFamily="34" charset="0"/>
              </a:rPr>
              <a:t>links und rechts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10314" y="1857364"/>
            <a:ext cx="493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rechts an der Wand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2786058"/>
            <a:ext cx="452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oben in der Mitte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10314" y="3714752"/>
            <a:ext cx="4298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an der Tafel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10314" y="4643446"/>
            <a:ext cx="3405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hinten rechts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10314" y="557214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dort in der Ecke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nks und 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hts 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ben in der Mi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rn 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inten 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rt in der Ec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irl-at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3714998" cy="5366111"/>
          </a:xfrm>
          <a:prstGeom prst="rect">
            <a:avLst/>
          </a:prstGeom>
        </p:spPr>
      </p:pic>
      <p:pic>
        <p:nvPicPr>
          <p:cNvPr id="7" name="Рисунок 6" descr="boy-at-do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720" y="0"/>
            <a:ext cx="3714776" cy="5490342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5500702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tabLst>
                <a:tab pos="179388" algn="l"/>
              </a:tabLst>
              <a:defRPr/>
            </a:pPr>
            <a:r>
              <a:rPr lang="de-DE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-52"/>
                <a:cs typeface="Times New Roman" pitchFamily="18" charset="0"/>
              </a:rPr>
              <a:t>An der Tür und am Fenster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charset="-5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на русский язык: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084" y="857232"/>
            <a:ext cx="53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внизу </a:t>
            </a: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возле парты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418" y="1785926"/>
            <a:ext cx="536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спереди возле окна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154" y="2714620"/>
            <a:ext cx="574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слева возле кровати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824" y="3643314"/>
            <a:ext cx="5714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справа на столе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370" y="4572008"/>
            <a:ext cx="5380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вверху слева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808" y="5500702"/>
            <a:ext cx="570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спереди возле доски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8051" y="857232"/>
            <a:ext cx="5993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unten an der Schulbank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98051" y="1785926"/>
            <a:ext cx="4176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am Fenster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8051" y="2714620"/>
            <a:ext cx="452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links am Bett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98051" y="3643314"/>
            <a:ext cx="5306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rechts auf dem Tisch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98051" y="4572008"/>
            <a:ext cx="2719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oben links</a:t>
            </a:r>
            <a:endParaRPr lang="de-DE" sz="4000" b="1" i="1" dirty="0" smtClean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98051" y="5500702"/>
            <a:ext cx="4298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an der Tafel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ten an der Schulb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rn am Fen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nks am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chts auf dem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ben li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rn 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на русский язык: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8084" y="928670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80"/>
                </a:solidFill>
                <a:ea typeface="Times New Roman" pitchFamily="18" charset="0"/>
                <a:cs typeface="Arial" pitchFamily="34" charset="0"/>
              </a:rPr>
              <a:t>rechts an der Wand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8084" y="1857364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links unten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8084" y="2786058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auf dem Tisch rechts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8084" y="3714752"/>
            <a:ext cx="3794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am Tisch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8084" y="4643446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hinten an der Wand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8084" y="557214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unten an der Tafel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96000" y="92867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справа возле стены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1857364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слева внизу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2786058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на столе справа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3714752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спереди возле стола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6000" y="4643446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сзади возле стены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557214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внизу возле доски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hts 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ks un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f dem Tisch 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rn am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inten 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ten 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на русский язык: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7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справа возле стены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57364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слева внизу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6058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на столе справа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14752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спереди возле стола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43446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сзади возле стены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7214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внизу возле доски</a:t>
            </a:r>
            <a:endParaRPr lang="de-DE" sz="4000" b="1" i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0314" y="928670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80"/>
                </a:solidFill>
                <a:ea typeface="Times New Roman" pitchFamily="18" charset="0"/>
                <a:cs typeface="Arial" pitchFamily="34" charset="0"/>
              </a:rPr>
              <a:t>rechts an der Wand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10314" y="1857364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links unten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0314" y="2786058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auf dem Tisch rechts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10314" y="3714752"/>
            <a:ext cx="3794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vorn am Tisch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10314" y="4643446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hinten an der Wand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10314" y="5572140"/>
            <a:ext cx="5881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unten an der Tafel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hts 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nks un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f dem Tisch rech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rn am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inten 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ten 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0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Скажи, что находится слева, а что справа</a:t>
            </a:r>
            <a:r>
              <a:rPr lang="de-DE" sz="32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***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Schule ist links, der Garten ist rechts.</a:t>
            </a:r>
            <a:endParaRPr kumimoji="0" lang="de-DE" sz="4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1928801"/>
          <a:ext cx="12191998" cy="4643470"/>
        </p:xfrm>
        <a:graphic>
          <a:graphicData uri="http://schemas.openxmlformats.org/drawingml/2006/table">
            <a:tbl>
              <a:tblPr/>
              <a:tblGrid>
                <a:gridCol w="3162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7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3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7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217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173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de-DE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35182" name="Picture 14" descr="див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0" y="2071678"/>
            <a:ext cx="1285884" cy="1722166"/>
          </a:xfrm>
          <a:prstGeom prst="rect">
            <a:avLst/>
          </a:prstGeom>
          <a:noFill/>
        </p:spPr>
      </p:pic>
      <p:pic>
        <p:nvPicPr>
          <p:cNvPr id="135180" name="Picture 12" descr="ав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98" y="2357430"/>
            <a:ext cx="1527851" cy="1214446"/>
          </a:xfrm>
          <a:prstGeom prst="rect">
            <a:avLst/>
          </a:prstGeom>
          <a:noFill/>
        </p:spPr>
      </p:pic>
      <p:pic>
        <p:nvPicPr>
          <p:cNvPr id="135179" name="Picture 11" descr="с сумкой бежи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0710" y="2285992"/>
            <a:ext cx="1285884" cy="1480716"/>
          </a:xfrm>
          <a:prstGeom prst="rect">
            <a:avLst/>
          </a:prstGeom>
          <a:noFill/>
        </p:spPr>
      </p:pic>
      <p:pic>
        <p:nvPicPr>
          <p:cNvPr id="135177" name="Picture 9" descr="двер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84" y="4500570"/>
            <a:ext cx="1309654" cy="1328634"/>
          </a:xfrm>
          <a:prstGeom prst="rect">
            <a:avLst/>
          </a:prstGeom>
          <a:noFill/>
        </p:spPr>
      </p:pic>
      <p:pic>
        <p:nvPicPr>
          <p:cNvPr id="135176" name="Picture 8" descr="дом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968" y="4500570"/>
            <a:ext cx="1380808" cy="1214446"/>
          </a:xfrm>
          <a:prstGeom prst="rect">
            <a:avLst/>
          </a:prstGeom>
          <a:noFill/>
        </p:spPr>
      </p:pic>
      <p:pic>
        <p:nvPicPr>
          <p:cNvPr id="135175" name="Picture 7" descr="стол письменны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9918" y="4857760"/>
            <a:ext cx="1543060" cy="857256"/>
          </a:xfrm>
          <a:prstGeom prst="rect">
            <a:avLst/>
          </a:prstGeom>
          <a:noFill/>
        </p:spPr>
      </p:pic>
      <p:pic>
        <p:nvPicPr>
          <p:cNvPr id="135174" name="Picture 6" descr="стульчи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1554" y="4572008"/>
            <a:ext cx="928694" cy="1481488"/>
          </a:xfrm>
          <a:prstGeom prst="rect">
            <a:avLst/>
          </a:prstGeom>
          <a:noFill/>
        </p:spPr>
      </p:pic>
      <p:pic>
        <p:nvPicPr>
          <p:cNvPr id="135172" name="Picture 4" descr="стена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60" y="5000636"/>
            <a:ext cx="1733148" cy="857256"/>
          </a:xfrm>
          <a:prstGeom prst="rect">
            <a:avLst/>
          </a:prstGeom>
          <a:noFill/>
        </p:spPr>
      </p:pic>
      <p:pic>
        <p:nvPicPr>
          <p:cNvPr id="20" name="Рисунок 19" descr="monkey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4500570"/>
            <a:ext cx="1214446" cy="1507442"/>
          </a:xfrm>
          <a:prstGeom prst="rect">
            <a:avLst/>
          </a:prstGeom>
        </p:spPr>
      </p:pic>
      <p:pic>
        <p:nvPicPr>
          <p:cNvPr id="21" name="Рисунок 6" descr="internet-televizo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10908" y="4572008"/>
            <a:ext cx="1175625" cy="12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ab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596594" y="2428868"/>
            <a:ext cx="1366255" cy="1347042"/>
          </a:xfrm>
          <a:prstGeom prst="rect">
            <a:avLst/>
          </a:prstGeom>
        </p:spPr>
      </p:pic>
      <p:pic>
        <p:nvPicPr>
          <p:cNvPr id="135186" name="Picture 18" descr="книга зелёная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8084" y="2357430"/>
            <a:ext cx="12279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7" descr="umbrella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7438" y="2428868"/>
            <a:ext cx="1214446" cy="12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pictur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23968" y="2214554"/>
            <a:ext cx="1583310" cy="1384264"/>
          </a:xfrm>
          <a:prstGeom prst="rect">
            <a:avLst/>
          </a:prstGeom>
        </p:spPr>
      </p:pic>
      <p:pic>
        <p:nvPicPr>
          <p:cNvPr id="26" name="Рисунок 25" descr="a-window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67438" y="4714884"/>
            <a:ext cx="1143008" cy="1259893"/>
          </a:xfrm>
          <a:prstGeom prst="rect">
            <a:avLst/>
          </a:prstGeom>
        </p:spPr>
      </p:pic>
      <p:pic>
        <p:nvPicPr>
          <p:cNvPr id="27" name="Рисунок 26" descr="кровать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09918" y="2500306"/>
            <a:ext cx="1285884" cy="1034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522" y="857232"/>
          <a:ext cx="11644394" cy="3500460"/>
        </p:xfrm>
        <a:graphic>
          <a:graphicData uri="http://schemas.openxmlformats.org/drawingml/2006/table">
            <a:tbl>
              <a:tblPr/>
              <a:tblGrid>
                <a:gridCol w="4134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5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39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68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en-US" sz="4000" b="1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en-US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4000" b="1" i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Schule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40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</a:t>
                      </a:r>
                      <a:r>
                        <a:rPr lang="en-US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40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Garten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40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 Zimmer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68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40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auf der Straße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auf dem Tisch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auf dem Bett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68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der Tür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 Tisch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 Bett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219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Запомни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Was?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            Wo?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084" y="1447798"/>
          <a:ext cx="11953916" cy="4135160"/>
        </p:xfrm>
        <a:graphic>
          <a:graphicData uri="http://schemas.openxmlformats.org/drawingml/2006/table">
            <a:tbl>
              <a:tblPr/>
              <a:tblGrid>
                <a:gridCol w="27134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6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3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3832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Wand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Tafel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Tür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Schulbank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Wand</a:t>
                      </a:r>
                      <a:r>
                        <a:rPr lang="ru-RU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de-DE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Wand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Tafel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Tür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de-DE" sz="2800" b="1" i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Schulbank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</a:t>
                      </a:r>
                      <a:r>
                        <a:rPr lang="ru-RU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стены / на </a:t>
                      </a: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стене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</a:t>
                      </a:r>
                      <a:r>
                        <a:rPr lang="ru-RU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доски</a:t>
                      </a:r>
                      <a:r>
                        <a:rPr lang="en-US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</a:t>
                      </a:r>
                      <a:r>
                        <a:rPr lang="ru-RU" sz="28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доске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двери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парты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810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Tisch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Schrank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Stuhl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dem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Tisch=</a:t>
                      </a: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Tisch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Schrank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8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Stuhl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стола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около шкафа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стула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73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das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Fenster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das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Bett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Fenster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2800" b="1" i="1" dirty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r>
                        <a:rPr lang="de-DE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Bett</a:t>
                      </a:r>
                      <a:endParaRPr lang="ru-RU" sz="28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окна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возле кровати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8645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An</a:t>
            </a:r>
            <a:r>
              <a:rPr lang="en-US" sz="2400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 Black" pitchFamily="34" charset="0"/>
              </a:rPr>
              <a:t>может переводиться и как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</a:t>
            </a:r>
            <a:r>
              <a:rPr lang="ru-RU" sz="2400" dirty="0" smtClean="0">
                <a:solidFill>
                  <a:srgbClr val="0000CC"/>
                </a:solidFill>
                <a:latin typeface="Arial Black" pitchFamily="34" charset="0"/>
              </a:rPr>
              <a:t>, если предмет висит в вертикальном  положении</a:t>
            </a:r>
            <a:endParaRPr lang="ru-RU" sz="2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2728" y="1428736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52728" y="1857364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52728" y="2285992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52728" y="2714620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2728" y="3286124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52728" y="3714752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52728" y="4214818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52728" y="4643446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52728" y="5072074"/>
            <a:ext cx="4786346" cy="42862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 der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 der Tü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n der Schulb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n dem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 Fen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95773" y="1856945"/>
            <a:ext cx="9500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6000" b="1" i="1" dirty="0" smtClean="0"/>
              <a:t>an </a:t>
            </a:r>
            <a:r>
              <a:rPr lang="de-DE" sz="6000" b="1" i="1" dirty="0">
                <a:solidFill>
                  <a:srgbClr val="FF0000"/>
                </a:solidFill>
              </a:rPr>
              <a:t>der</a:t>
            </a:r>
            <a:r>
              <a:rPr lang="de-DE" sz="6000" b="1" i="1" dirty="0"/>
              <a:t> </a:t>
            </a:r>
            <a:r>
              <a:rPr lang="de-DE" sz="6000" b="1" i="1" dirty="0" smtClean="0"/>
              <a:t>Tafel</a:t>
            </a:r>
            <a:endParaRPr lang="ru-RU" sz="6000" b="1" i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66910" y="2857496"/>
            <a:ext cx="9500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6000" b="1" i="1" dirty="0" smtClean="0"/>
              <a:t>an </a:t>
            </a:r>
            <a:r>
              <a:rPr lang="de-DE" sz="6000" b="1" i="1" dirty="0" smtClean="0">
                <a:solidFill>
                  <a:srgbClr val="FF0000"/>
                </a:solidFill>
              </a:rPr>
              <a:t>der</a:t>
            </a:r>
            <a:r>
              <a:rPr lang="de-DE" sz="6000" b="1" i="1" dirty="0" smtClean="0"/>
              <a:t> Tür</a:t>
            </a:r>
            <a:endParaRPr lang="ru-RU" sz="6000" b="1" i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66910" y="3714752"/>
            <a:ext cx="9500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6000" b="1" i="1" dirty="0" smtClean="0"/>
              <a:t>an </a:t>
            </a:r>
            <a:r>
              <a:rPr lang="de-DE" sz="6000" b="1" i="1" dirty="0" smtClean="0">
                <a:solidFill>
                  <a:srgbClr val="FF0000"/>
                </a:solidFill>
              </a:rPr>
              <a:t>der</a:t>
            </a:r>
            <a:r>
              <a:rPr lang="de-DE" sz="6000" b="1" i="1" dirty="0" smtClean="0"/>
              <a:t> Puppe</a:t>
            </a:r>
            <a:endParaRPr lang="ru-RU" sz="6000" b="1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66910" y="4643446"/>
            <a:ext cx="9500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6000" b="1" i="1" dirty="0" smtClean="0"/>
              <a:t>an </a:t>
            </a:r>
            <a:r>
              <a:rPr lang="de-DE" sz="6000" b="1" i="1" dirty="0" smtClean="0">
                <a:solidFill>
                  <a:srgbClr val="FF0000"/>
                </a:solidFill>
              </a:rPr>
              <a:t>der</a:t>
            </a:r>
            <a:r>
              <a:rPr lang="de-DE" sz="6000" b="1" i="1" dirty="0" smtClean="0"/>
              <a:t> Lampe</a:t>
            </a:r>
            <a:endParaRPr lang="ru-RU" sz="6000" b="1" i="1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66910" y="5643578"/>
            <a:ext cx="9500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6000" b="1" i="1" dirty="0" smtClean="0"/>
              <a:t>an </a:t>
            </a:r>
            <a:r>
              <a:rPr lang="de-DE" sz="6000" b="1" i="1" dirty="0" smtClean="0">
                <a:solidFill>
                  <a:srgbClr val="FF0000"/>
                </a:solidFill>
              </a:rPr>
              <a:t>der</a:t>
            </a:r>
            <a:r>
              <a:rPr lang="de-DE" sz="6000" b="1" i="1" dirty="0" smtClean="0"/>
              <a:t> Tasche</a:t>
            </a:r>
            <a:endParaRPr lang="ru-RU" sz="6000" b="1" i="1" dirty="0"/>
          </a:p>
        </p:txBody>
      </p:sp>
      <p:pic>
        <p:nvPicPr>
          <p:cNvPr id="12" name="Рисунок 11" descr="girl-at-blackboar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084" y="-1"/>
            <a:ext cx="1500198" cy="1965095"/>
          </a:xfrm>
          <a:prstGeom prst="rect">
            <a:avLst/>
          </a:prstGeom>
        </p:spPr>
      </p:pic>
      <p:pic>
        <p:nvPicPr>
          <p:cNvPr id="13" name="Рисунок 12" descr="boy-at-doo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52596" y="0"/>
            <a:ext cx="1314450" cy="194272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09919" y="0"/>
            <a:ext cx="2643206" cy="186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8876" y="0"/>
            <a:ext cx="2378240" cy="19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39206" y="0"/>
            <a:ext cx="3212088" cy="20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 der Taf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 der Tü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 der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n der 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n der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24327" y="2071208"/>
            <a:ext cx="9429389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</a:t>
            </a:r>
            <a:r>
              <a:rPr lang="de-DE" sz="6000" b="1" i="1" dirty="0" smtClean="0">
                <a:solidFill>
                  <a:srgbClr val="0000CC"/>
                </a:solidFill>
              </a:rPr>
              <a:t>m</a:t>
            </a:r>
            <a:r>
              <a:rPr lang="de-DE" sz="6000" b="1" i="1" dirty="0" smtClean="0"/>
              <a:t> Tisch</a:t>
            </a:r>
            <a:endParaRPr lang="ru-RU" sz="6000" b="1" i="1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24327" y="2999680"/>
            <a:ext cx="9429389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Bus</a:t>
            </a:r>
            <a:endParaRPr lang="ru-RU" sz="6000" b="1" i="1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24327" y="3858319"/>
            <a:ext cx="9429389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Spiegel</a:t>
            </a:r>
            <a:endParaRPr lang="ru-RU" sz="6000" b="1" i="1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24327" y="4715371"/>
            <a:ext cx="9429389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Schrank</a:t>
            </a:r>
            <a:endParaRPr lang="ru-RU" sz="6000" b="1" i="1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24327" y="5643843"/>
            <a:ext cx="9429389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Stuhl</a:t>
            </a:r>
            <a:endParaRPr lang="ru-RU" sz="6000" b="1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084" y="0"/>
            <a:ext cx="281492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girl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1686" y="0"/>
            <a:ext cx="1785950" cy="214535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1949" y="0"/>
            <a:ext cx="223318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67042" y="0"/>
            <a:ext cx="2571768" cy="19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39404" y="0"/>
            <a:ext cx="1714512" cy="23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 dem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Spie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7347" y="2214050"/>
            <a:ext cx="8143348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Fenster</a:t>
            </a:r>
            <a:endParaRPr lang="ru-RU" sz="6000" b="1" i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67347" y="3071102"/>
            <a:ext cx="8143348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Bett</a:t>
            </a:r>
            <a:endParaRPr lang="ru-RU" sz="6000" b="1" i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7347" y="4001161"/>
            <a:ext cx="8143348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Haus</a:t>
            </a:r>
            <a:endParaRPr lang="ru-RU" sz="6000" b="1" i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67347" y="4858213"/>
            <a:ext cx="8143348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Auto</a:t>
            </a:r>
            <a:endParaRPr lang="ru-RU" sz="6000" b="1" i="1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7347" y="5842235"/>
            <a:ext cx="8143348" cy="10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 i="1" dirty="0" smtClean="0"/>
              <a:t>am Fahrrad</a:t>
            </a:r>
            <a:endParaRPr lang="ru-RU" sz="6000" b="1" i="1" dirty="0"/>
          </a:p>
        </p:txBody>
      </p:sp>
      <p:pic>
        <p:nvPicPr>
          <p:cNvPr id="12" name="Рисунок 11" descr="girl-stand-at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22" y="0"/>
            <a:ext cx="1809720" cy="1986632"/>
          </a:xfrm>
          <a:prstGeom prst="rect">
            <a:avLst/>
          </a:prstGeom>
        </p:spPr>
      </p:pic>
      <p:pic>
        <p:nvPicPr>
          <p:cNvPr id="13" name="Рисунок 12" descr="girl-at-do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95472" y="0"/>
            <a:ext cx="3000396" cy="1938224"/>
          </a:xfrm>
          <a:prstGeom prst="rect">
            <a:avLst/>
          </a:prstGeom>
        </p:spPr>
      </p:pic>
      <p:pic>
        <p:nvPicPr>
          <p:cNvPr id="14" name="Рисунок 13" descr="car on the corner of the hou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38744" y="0"/>
            <a:ext cx="1851788" cy="2071678"/>
          </a:xfrm>
          <a:prstGeom prst="rect">
            <a:avLst/>
          </a:prstGeom>
        </p:spPr>
      </p:pic>
      <p:pic>
        <p:nvPicPr>
          <p:cNvPr id="15" name="Рисунок 14" descr="woman at ca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7570" y="0"/>
            <a:ext cx="2554363" cy="1857364"/>
          </a:xfrm>
          <a:prstGeom prst="rect">
            <a:avLst/>
          </a:prstGeom>
        </p:spPr>
      </p:pic>
      <p:pic>
        <p:nvPicPr>
          <p:cNvPr id="16" name="Рисунок 15" descr="girl bik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70207" y="0"/>
            <a:ext cx="1915597" cy="200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Fen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Fahrr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1219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Вставь вместо точек слова “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an der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” или “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am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>
              <a:tabLst>
                <a:tab pos="180975" algn="l"/>
              </a:tabLst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Wand,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Tisch,</a:t>
            </a:r>
          </a:p>
          <a:p>
            <a:pPr lvl="0" algn="ctr">
              <a:tabLst>
                <a:tab pos="180975" algn="l"/>
              </a:tabLst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Schrank,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Tür,</a:t>
            </a:r>
          </a:p>
          <a:p>
            <a:pPr lvl="0" algn="ctr">
              <a:tabLst>
                <a:tab pos="180975" algn="l"/>
              </a:tabLst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Karte,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Stuhl,</a:t>
            </a:r>
          </a:p>
          <a:p>
            <a:pPr lvl="0" algn="ctr">
              <a:tabLst>
                <a:tab pos="180975" algn="l"/>
              </a:tabLst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Wandzeitung,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Fenster,</a:t>
            </a:r>
          </a:p>
          <a:p>
            <a:pPr lvl="0" algn="ctr">
              <a:tabLst>
                <a:tab pos="180975" algn="l"/>
              </a:tabLst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Tafel,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Schulbank.</a:t>
            </a:r>
            <a:endParaRPr kumimoji="0" lang="de-DE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2530" y="1571612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an 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der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0380" y="1571612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am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1818" y="2428868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an 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der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5406" y="328612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an 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der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4338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an 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der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88" y="4929198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an 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der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4430" y="485776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an 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der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8348" y="2428868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am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0380" y="3286124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am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198" y="4143380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</a:rPr>
              <a:t>am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Вставь пропущенные буквы, а также нужные предлоги (письменно).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девочка возле ок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0" y="1071546"/>
            <a:ext cx="1928826" cy="2154964"/>
          </a:xfrm>
          <a:prstGeom prst="rect">
            <a:avLst/>
          </a:prstGeom>
          <a:noFill/>
        </p:spPr>
      </p:pic>
      <p:pic>
        <p:nvPicPr>
          <p:cNvPr id="27652" name="Picture 4" descr="мальчик ждёт на лавоч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66" y="1142984"/>
            <a:ext cx="1785950" cy="2107164"/>
          </a:xfrm>
          <a:prstGeom prst="rect">
            <a:avLst/>
          </a:prstGeom>
          <a:noFill/>
        </p:spPr>
      </p:pic>
      <p:pic>
        <p:nvPicPr>
          <p:cNvPr id="27651" name="Picture 3" descr="собака во двор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44" y="1071546"/>
            <a:ext cx="3041993" cy="2071702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562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50673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23836" y="3500438"/>
            <a:ext cx="112395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 </a:t>
            </a: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M_dchen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ste_t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___ Fenster.	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</a:t>
            </a: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J_nge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sitzt ___ Bank.	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 _und sitzt __ Hof.	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</a:t>
            </a:r>
            <a:r>
              <a:rPr kumimoji="0" lang="de-DE" sz="4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Bl_me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liegt ___ Buch.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flower-on-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644" y="1285860"/>
            <a:ext cx="2979405" cy="17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  <p:tag name="ISPRING_RESOURCE_PATHS_HASH_PRESENTER" val="daaa282e57f2e9276bfdfdf12615ef869242e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17484</TotalTime>
  <Words>708</Words>
  <Application>Microsoft Office PowerPoint</Application>
  <PresentationFormat>Произвольный</PresentationFormat>
  <Paragraphs>242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Admin</cp:lastModifiedBy>
  <cp:revision>4390</cp:revision>
  <dcterms:created xsi:type="dcterms:W3CDTF">2010-08-02T17:52:52Z</dcterms:created>
  <dcterms:modified xsi:type="dcterms:W3CDTF">2022-05-10T09:32:27Z</dcterms:modified>
</cp:coreProperties>
</file>